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347" r:id="rId2"/>
    <p:sldId id="367" r:id="rId3"/>
    <p:sldId id="363" r:id="rId4"/>
    <p:sldId id="366" r:id="rId5"/>
    <p:sldId id="368" r:id="rId6"/>
    <p:sldId id="258" r:id="rId7"/>
    <p:sldId id="267" r:id="rId8"/>
    <p:sldId id="266" r:id="rId9"/>
    <p:sldId id="268" r:id="rId10"/>
    <p:sldId id="384" r:id="rId11"/>
    <p:sldId id="400" r:id="rId12"/>
    <p:sldId id="401" r:id="rId13"/>
    <p:sldId id="369" r:id="rId14"/>
    <p:sldId id="382" r:id="rId15"/>
    <p:sldId id="373" r:id="rId16"/>
    <p:sldId id="375" r:id="rId17"/>
    <p:sldId id="378" r:id="rId18"/>
    <p:sldId id="379" r:id="rId19"/>
    <p:sldId id="398" r:id="rId20"/>
    <p:sldId id="397" r:id="rId21"/>
    <p:sldId id="372" r:id="rId22"/>
    <p:sldId id="399" r:id="rId23"/>
    <p:sldId id="395" r:id="rId24"/>
    <p:sldId id="404" r:id="rId25"/>
    <p:sldId id="402" r:id="rId26"/>
    <p:sldId id="403" r:id="rId27"/>
    <p:sldId id="406" r:id="rId28"/>
    <p:sldId id="387" r:id="rId29"/>
    <p:sldId id="388" r:id="rId30"/>
    <p:sldId id="389" r:id="rId31"/>
    <p:sldId id="391" r:id="rId32"/>
    <p:sldId id="392" r:id="rId33"/>
    <p:sldId id="390" r:id="rId34"/>
    <p:sldId id="393" r:id="rId35"/>
    <p:sldId id="405" r:id="rId36"/>
    <p:sldId id="3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ISE Setup" id="{C7834713-AEF4-B149-BF89-8778A41DFD04}">
          <p14:sldIdLst>
            <p14:sldId id="347"/>
            <p14:sldId id="367"/>
            <p14:sldId id="363"/>
            <p14:sldId id="366"/>
            <p14:sldId id="368"/>
            <p14:sldId id="258"/>
            <p14:sldId id="267"/>
            <p14:sldId id="266"/>
            <p14:sldId id="268"/>
            <p14:sldId id="384"/>
            <p14:sldId id="400"/>
          </p14:sldIdLst>
        </p14:section>
        <p14:section name="Inference Challenges" id="{51D93142-DCEF-5D4B-899D-72F62719FA28}">
          <p14:sldIdLst>
            <p14:sldId id="401"/>
            <p14:sldId id="369"/>
            <p14:sldId id="382"/>
            <p14:sldId id="373"/>
            <p14:sldId id="375"/>
            <p14:sldId id="378"/>
            <p14:sldId id="379"/>
            <p14:sldId id="398"/>
          </p14:sldIdLst>
        </p14:section>
        <p14:section name="Adaptation Challenges" id="{AFFEECFB-ECA9-6441-A0A6-7F0E89E91050}">
          <p14:sldIdLst>
            <p14:sldId id="397"/>
            <p14:sldId id="372"/>
            <p14:sldId id="399"/>
            <p14:sldId id="395"/>
          </p14:sldIdLst>
        </p14:section>
        <p14:section name="Security" id="{F3E4D0C8-B836-FA4B-94AF-A91AAB1796A8}">
          <p14:sldIdLst>
            <p14:sldId id="404"/>
            <p14:sldId id="402"/>
            <p14:sldId id="403"/>
            <p14:sldId id="406"/>
          </p14:sldIdLst>
        </p14:section>
        <p14:section name="kuna example" id="{9A37FC09-8480-F041-A05F-62BB47B76317}">
          <p14:sldIdLst>
            <p14:sldId id="387"/>
            <p14:sldId id="388"/>
            <p14:sldId id="389"/>
            <p14:sldId id="391"/>
            <p14:sldId id="392"/>
            <p14:sldId id="390"/>
            <p14:sldId id="393"/>
          </p14:sldIdLst>
        </p14:section>
        <p14:section name="RISE All Hands" id="{D4E87437-E9FA-3A49-8349-E63631C4A6E2}">
          <p14:sldIdLst>
            <p14:sldId id="405"/>
            <p14:sldId id="394"/>
          </p14:sldIdLst>
        </p14:section>
        <p14:section name="scratch" id="{2FBE2E71-0E12-7C45-80B8-8CE4C202793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A079"/>
    <a:srgbClr val="603532"/>
    <a:srgbClr val="5B9BD5"/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5"/>
    <p:restoredTop sz="83041"/>
  </p:normalViewPr>
  <p:slideViewPr>
    <p:cSldViewPr snapToGrid="0" snapToObjects="1">
      <p:cViewPr>
        <p:scale>
          <a:sx n="59" d="100"/>
          <a:sy n="59" d="100"/>
        </p:scale>
        <p:origin x="2312" y="728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8/24/16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1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94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4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5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94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0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4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2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5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3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4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9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9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8/24/16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tiff"/><Relationship Id="rId10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7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Relationship Id="rId3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46.tiff"/><Relationship Id="rId5" Type="http://schemas.openxmlformats.org/officeDocument/2006/relationships/image" Target="../media/image54.tiff"/><Relationship Id="rId6" Type="http://schemas.openxmlformats.org/officeDocument/2006/relationships/image" Target="../media/image55.tiff"/><Relationship Id="rId7" Type="http://schemas.openxmlformats.org/officeDocument/2006/relationships/image" Target="../media/image56.tiff"/><Relationship Id="rId8" Type="http://schemas.openxmlformats.org/officeDocument/2006/relationships/image" Target="../media/image57.tiff"/><Relationship Id="rId9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5" Type="http://schemas.openxmlformats.org/officeDocument/2006/relationships/image" Target="../media/image56.tiff"/><Relationship Id="rId6" Type="http://schemas.openxmlformats.org/officeDocument/2006/relationships/image" Target="../media/image57.tiff"/><Relationship Id="rId7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9925" y="599758"/>
            <a:ext cx="11420397" cy="2344170"/>
          </a:xfrm>
        </p:spPr>
        <p:txBody>
          <a:bodyPr>
            <a:normAutofit/>
          </a:bodyPr>
          <a:lstStyle/>
          <a:p>
            <a:pPr indent="7938" algn="l"/>
            <a:r>
              <a:rPr lang="en-US" sz="6600" i="1" dirty="0" smtClean="0"/>
              <a:t>R  SE to the challenges of </a:t>
            </a:r>
            <a:br>
              <a:rPr lang="en-US" sz="6600" i="1" dirty="0" smtClean="0"/>
            </a:br>
            <a:r>
              <a:rPr lang="en-US" i="1" dirty="0" smtClean="0"/>
              <a:t>     </a:t>
            </a:r>
            <a:r>
              <a:rPr lang="en-US" sz="6600" b="1" i="1" dirty="0" err="1" smtClean="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rPr>
              <a:t>ntelligent</a:t>
            </a:r>
            <a:r>
              <a:rPr lang="en-US" sz="6600" i="1" dirty="0" smtClean="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6600" b="1" i="1" dirty="0" smtClean="0">
                <a:solidFill>
                  <a:schemeClr val="accent5"/>
                </a:solidFill>
              </a:rPr>
              <a:t>systems</a:t>
            </a:r>
            <a:endParaRPr lang="en-US" sz="6600" b="1" i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428" y="24276"/>
            <a:ext cx="1327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 smtClean="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rPr>
              <a:t>I</a:t>
            </a:r>
            <a:endParaRPr lang="en-US" sz="13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00" b="100000" l="9924" r="86565">
                        <a14:foregroundMark x1="72824" y1="51000" x2="80916" y2="56400"/>
                        <a14:foregroundMark x1="80153" y1="73200" x2="78015" y2="77600"/>
                        <a14:foregroundMark x1="22748" y1="20200" x2="21832" y2="25400"/>
                        <a14:foregroundMark x1="26260" y1="41400" x2="25344" y2="47200"/>
                        <a14:foregroundMark x1="23359" y1="34400" x2="24580" y2="35000"/>
                        <a14:foregroundMark x1="26412" y1="34400" x2="24885" y2="34800"/>
                        <a14:foregroundMark x1="63664" y1="61400" x2="63969" y2="65600"/>
                        <a14:foregroundMark x1="74962" y1="48800" x2="71603" y2="49000"/>
                        <a14:foregroundMark x1="77710" y1="79000" x2="75725" y2="80200"/>
                        <a14:foregroundMark x1="65496" y1="79800" x2="66870" y2="81000"/>
                        <a14:foregroundMark x1="82443" y1="72000" x2="81374" y2="74400"/>
                        <a14:foregroundMark x1="62901" y1="60600" x2="63206" y2="62000"/>
                        <a14:foregroundMark x1="62748" y1="59800" x2="63206" y2="6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539299" y="1975256"/>
            <a:ext cx="6396394" cy="4882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2406" y="4319426"/>
            <a:ext cx="3494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i="1" dirty="0" smtClean="0">
                <a:latin typeface="Helvetica Neue" charset="0"/>
                <a:ea typeface="Helvetica Neue" charset="0"/>
                <a:cs typeface="Helvetica Neue" charset="0"/>
              </a:rPr>
              <a:t>A </a:t>
            </a:r>
            <a:r>
              <a:rPr lang="en-US" sz="3600" i="1" smtClean="0">
                <a:latin typeface="Helvetica Neue" charset="0"/>
                <a:ea typeface="Helvetica Neue" charset="0"/>
                <a:cs typeface="Helvetica Neue" charset="0"/>
              </a:rPr>
              <a:t>prediction </a:t>
            </a:r>
            <a:r>
              <a:rPr lang="en-US" sz="3600" i="1" smtClean="0">
                <a:latin typeface="Helvetica Neue" charset="0"/>
                <a:ea typeface="Helvetica Neue" charset="0"/>
                <a:cs typeface="Helvetica Neue" charset="0"/>
              </a:rPr>
              <a:t>for</a:t>
            </a:r>
            <a:br>
              <a:rPr lang="en-US" sz="3600" i="1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600" i="1" smtClean="0">
                <a:latin typeface="Helvetica Neue" charset="0"/>
                <a:ea typeface="Helvetica Neue" charset="0"/>
                <a:cs typeface="Helvetica Neue" charset="0"/>
              </a:rPr>
              <a:t>future research</a:t>
            </a:r>
            <a:endParaRPr lang="en-US" sz="3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329925" y="5519755"/>
            <a:ext cx="5950259" cy="2559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None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smtClean="0"/>
              <a:t>Joseph E. Gonzalez</a:t>
            </a:r>
          </a:p>
          <a:p>
            <a:pPr algn="l"/>
            <a:r>
              <a:rPr lang="en-US" sz="1800" smtClean="0"/>
              <a:t>Asst. Professor, UC Berkeley</a:t>
            </a:r>
          </a:p>
          <a:p>
            <a:pPr algn="l"/>
            <a:r>
              <a:rPr lang="en-US" sz="1800" smtClean="0">
                <a:hlinkClick r:id="rId4"/>
              </a:rPr>
              <a:t>jegonzal@cs.berkeley.edu</a:t>
            </a:r>
            <a:endParaRPr lang="en-US" sz="1800" dirty="0" smtClean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774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-8408" y="1708658"/>
            <a:ext cx="12192000" cy="45853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3021628" y="-78506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6990184" y="142343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3207" y="3026018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88242" y="3184700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84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2274359" y="1779949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22153" y="1779949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6200000">
            <a:off x="3207745" y="-181275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7176301" y="39574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12582" y="2434179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34107" y="2528937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382" y="5058500"/>
            <a:ext cx="11219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The focus of </a:t>
            </a:r>
            <a:r>
              <a:rPr lang="en-US" sz="4800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r>
              <a:rPr lang="en-US" sz="48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 in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RISE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2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2274359" y="1779949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6200000">
            <a:off x="3207745" y="-181275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34107" y="2528937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382" y="5058500"/>
            <a:ext cx="11219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The focus of </a:t>
            </a:r>
            <a:r>
              <a:rPr lang="en-US" sz="4800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r>
              <a:rPr lang="en-US" sz="48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 in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RISE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95748"/>
            <a:ext cx="12192000" cy="6053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022153" y="1779949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7176301" y="39574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12582" y="2434179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8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hy is                        challenging?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9006" y="1368046"/>
            <a:ext cx="10972800" cy="8389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 smtClean="0"/>
              <a:t>Need to render </a:t>
            </a:r>
            <a:r>
              <a:rPr lang="en-US" sz="3600" b="1" dirty="0" smtClean="0">
                <a:solidFill>
                  <a:schemeClr val="accent5"/>
                </a:solidFill>
              </a:rPr>
              <a:t>low latency </a:t>
            </a:r>
            <a:r>
              <a:rPr lang="en-US" sz="3200" dirty="0" smtClean="0"/>
              <a:t>(&lt; 10ms) </a:t>
            </a:r>
            <a:r>
              <a:rPr lang="en-US" sz="3200" dirty="0"/>
              <a:t>predictions </a:t>
            </a:r>
            <a:r>
              <a:rPr lang="en-US" sz="3200" dirty="0" smtClean="0"/>
              <a:t>for </a:t>
            </a:r>
            <a:r>
              <a:rPr lang="en-US" sz="3200" b="1" dirty="0" smtClean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48" y="5650915"/>
            <a:ext cx="86392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5D5555"/>
              </a:buClr>
            </a:pPr>
            <a:r>
              <a:rPr lang="en-US" sz="3600" dirty="0" smtClean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36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3600" dirty="0" smtClean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36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91086" y="2111155"/>
            <a:ext cx="2660217" cy="340464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575191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4686744" y="2111155"/>
            <a:ext cx="3566222" cy="3086941"/>
            <a:chOff x="3515058" y="1583366"/>
            <a:chExt cx="2674667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65814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15058" y="2358488"/>
              <a:ext cx="922542" cy="1488179"/>
              <a:chOff x="3493341" y="2206609"/>
              <a:chExt cx="922542" cy="1488179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92036" y="2407914"/>
                <a:ext cx="779685" cy="377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8706050" y="2111155"/>
            <a:ext cx="2800767" cy="2801246"/>
            <a:chOff x="6529537" y="1583366"/>
            <a:chExt cx="2100575" cy="2100934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4791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00575" cy="13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2508181" y="107100"/>
            <a:ext cx="4326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  <a:endParaRPr lang="en-US" sz="7200" b="1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8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8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Research in scalable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772683" y="64464"/>
            <a:ext cx="4326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  <a:endParaRPr lang="en-US" sz="7200" b="1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96761" y="1616111"/>
            <a:ext cx="10706437" cy="4649865"/>
          </a:xfrm>
        </p:spPr>
        <p:txBody>
          <a:bodyPr/>
          <a:lstStyle/>
          <a:p>
            <a:pPr marL="14287" indent="0">
              <a:buNone/>
            </a:pPr>
            <a:r>
              <a:rPr lang="en-US" b="1" dirty="0" smtClean="0"/>
              <a:t>Reducing Latency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Approximate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caching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to address high-dim continuous features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Anytime predictions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study the tradeoff between accuracy and time during inference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Model compression </a:t>
            </a:r>
            <a:r>
              <a:rPr lang="en-US" dirty="0" smtClean="0"/>
              <a:t>to reduce inference costs (memory and CPU)</a:t>
            </a:r>
          </a:p>
          <a:p>
            <a:pPr marL="14287" indent="0">
              <a:buNone/>
            </a:pPr>
            <a:r>
              <a:rPr lang="en-US" b="1" dirty="0" smtClean="0"/>
              <a:t>Improving Throughput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Batching technique </a:t>
            </a:r>
            <a:r>
              <a:rPr lang="en-US" dirty="0" smtClean="0"/>
              <a:t>to leverage parallel hardware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Model cascades </a:t>
            </a:r>
            <a:r>
              <a:rPr lang="en-US" dirty="0" smtClean="0"/>
              <a:t>to separate simple and complex queries</a:t>
            </a:r>
          </a:p>
          <a:p>
            <a:pPr marL="14287" indent="0">
              <a:buNone/>
            </a:pPr>
            <a:r>
              <a:rPr lang="en-US" b="1" dirty="0" smtClean="0"/>
              <a:t>System Failures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Graceful degradation </a:t>
            </a:r>
            <a:r>
              <a:rPr lang="en-US" dirty="0" smtClean="0"/>
              <a:t>as models and resources fail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Abstractions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to communicate loss of performance to end-user app.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090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542" y="4016561"/>
            <a:ext cx="2746767" cy="2663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006" y="4016561"/>
            <a:ext cx="4869044" cy="2663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8860" y="4016561"/>
            <a:ext cx="4081595" cy="2663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6878" y="1214452"/>
            <a:ext cx="3787322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478" y="1214452"/>
            <a:ext cx="4020977" cy="274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542" y="1214452"/>
            <a:ext cx="391815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917" y="16623"/>
            <a:ext cx="7531720" cy="1325563"/>
          </a:xfrm>
        </p:spPr>
        <p:txBody>
          <a:bodyPr/>
          <a:lstStyle/>
          <a:p>
            <a:r>
              <a:rPr lang="en-US"/>
              <a:t>i</a:t>
            </a:r>
            <a:r>
              <a:rPr lang="en-US" smtClean="0"/>
              <a:t>s central to many new apps.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0517" y="4871213"/>
            <a:ext cx="1758815" cy="954107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Mobile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Assistants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561" y="2352588"/>
            <a:ext cx="3094117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Augmented Reality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7669" y="2352588"/>
            <a:ext cx="2465740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Security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16000" y="2352588"/>
            <a:ext cx="2997937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Automation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64542" y="5086657"/>
            <a:ext cx="2730235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Driving Cars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95450" y="5086657"/>
            <a:ext cx="3004349" cy="523220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Personal Robotics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2613" y="67685"/>
            <a:ext cx="3638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  <a:endParaRPr lang="en-US" sz="6000" b="1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40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22" grpId="0" animBg="1"/>
      <p:bldP spid="23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02" y="2899904"/>
            <a:ext cx="1638734" cy="1675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086" y="3350737"/>
            <a:ext cx="2238019" cy="1224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1086" y="1675697"/>
            <a:ext cx="2238019" cy="16210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02" y="4642648"/>
            <a:ext cx="1989195" cy="12980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448" y="4642648"/>
            <a:ext cx="1902657" cy="12980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02" y="1675698"/>
            <a:ext cx="1638734" cy="1156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4637" y="238279"/>
            <a:ext cx="8267363" cy="1325563"/>
          </a:xfrm>
        </p:spPr>
        <p:txBody>
          <a:bodyPr/>
          <a:lstStyle/>
          <a:p>
            <a:pPr algn="ctr"/>
            <a:r>
              <a:rPr lang="en-US" dirty="0" smtClean="0"/>
              <a:t>is moving beyond the cloud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5049035" y="1604027"/>
            <a:ext cx="6458119" cy="5005964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b="1" dirty="0" smtClean="0"/>
              <a:t>Opportunities</a:t>
            </a:r>
          </a:p>
          <a:p>
            <a:r>
              <a:rPr lang="en-US" dirty="0" smtClean="0"/>
              <a:t>Reduce latency and improve privacy</a:t>
            </a:r>
          </a:p>
          <a:p>
            <a:r>
              <a:rPr lang="en-US" dirty="0" smtClean="0"/>
              <a:t>Address network partitions</a:t>
            </a:r>
            <a:endParaRPr lang="en-US" sz="3200" b="1" dirty="0" smtClean="0"/>
          </a:p>
          <a:p>
            <a:pPr marL="14287" indent="0">
              <a:buNone/>
            </a:pPr>
            <a:r>
              <a:rPr lang="en-US" sz="3200" b="1" dirty="0" smtClean="0"/>
              <a:t>Research Challenges</a:t>
            </a:r>
          </a:p>
          <a:p>
            <a:r>
              <a:rPr lang="en-US" dirty="0" smtClean="0"/>
              <a:t>Minimize </a:t>
            </a:r>
            <a:r>
              <a:rPr lang="en-US" b="1" dirty="0" smtClean="0">
                <a:solidFill>
                  <a:schemeClr val="accent5"/>
                </a:solidFill>
              </a:rPr>
              <a:t>power consumption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Limited hardware </a:t>
            </a:r>
            <a:r>
              <a:rPr lang="en-US" dirty="0" smtClean="0"/>
              <a:t> &amp; long life-cycles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Protect models</a:t>
            </a:r>
            <a:r>
              <a:rPr lang="en-US" dirty="0" smtClean="0"/>
              <a:t> from attack</a:t>
            </a:r>
          </a:p>
          <a:p>
            <a:r>
              <a:rPr lang="en-US" dirty="0" smtClean="0"/>
              <a:t>Develop new </a:t>
            </a:r>
            <a:r>
              <a:rPr lang="en-US" b="1" dirty="0">
                <a:solidFill>
                  <a:schemeClr val="accent2"/>
                </a:solidFill>
              </a:rPr>
              <a:t>h</a:t>
            </a:r>
            <a:r>
              <a:rPr lang="en-US" b="1" dirty="0" smtClean="0">
                <a:solidFill>
                  <a:schemeClr val="accent2"/>
                </a:solidFill>
              </a:rPr>
              <a:t>ybrid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models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to leverage cloud and devices</a:t>
            </a:r>
            <a:endParaRPr lang="en-US" dirty="0"/>
          </a:p>
          <a:p>
            <a:pPr marL="14287" indent="0">
              <a:buNone/>
            </a:pPr>
            <a:endParaRPr lang="en-US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92411" y="126424"/>
            <a:ext cx="4326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  <a:endParaRPr lang="en-US" sz="7200" b="1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80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03" y="2377307"/>
            <a:ext cx="3546391" cy="19942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58" y="238279"/>
            <a:ext cx="11641742" cy="1325563"/>
          </a:xfrm>
        </p:spPr>
        <p:txBody>
          <a:bodyPr>
            <a:normAutofit/>
          </a:bodyPr>
          <a:lstStyle/>
          <a:p>
            <a:r>
              <a:rPr lang="en-US" sz="4800" u="sng" dirty="0" smtClean="0"/>
              <a:t>Robust</a:t>
            </a:r>
            <a:r>
              <a:rPr lang="en-US" sz="4800" dirty="0" smtClean="0"/>
              <a:t>                            is critical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245" y="3947883"/>
            <a:ext cx="4109279" cy="22533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99" y="4519688"/>
            <a:ext cx="2916379" cy="2137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70924" y="1705928"/>
            <a:ext cx="3110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800" i="1" dirty="0" smtClean="0">
                <a:latin typeface="Helvetica Neue Light" charset="0"/>
                <a:ea typeface="Helvetica Neue Light" charset="0"/>
                <a:cs typeface="Helvetica Neue Light" charset="0"/>
              </a:rPr>
              <a:t>Parking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211" y="2377307"/>
            <a:ext cx="3328060" cy="19254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642" y="4224560"/>
            <a:ext cx="3416582" cy="197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548074" y="1705928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800" i="1" dirty="0" smtClean="0">
                <a:latin typeface="Helvetica Neue Light" charset="0"/>
                <a:ea typeface="Helvetica Neue Light" charset="0"/>
                <a:cs typeface="Helvetica Neue Light" charset="0"/>
              </a:rPr>
              <a:t>Driving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460" y="2377307"/>
            <a:ext cx="3770827" cy="21210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522" y="3973989"/>
            <a:ext cx="3531274" cy="19464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0852" y="4756803"/>
            <a:ext cx="3747429" cy="18870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9255507" y="1705928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Helvetica Neue Light" charset="0"/>
                <a:ea typeface="Helvetica Neue Light" charset="0"/>
                <a:cs typeface="Helvetica Neue Light" charset="0"/>
              </a:rPr>
              <a:t>Chat AIs</a:t>
            </a:r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9886" y="234678"/>
            <a:ext cx="4326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  <a:endParaRPr lang="en-US" sz="7200" b="1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3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690" y="200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Research in Robust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224" y="1526220"/>
            <a:ext cx="11097552" cy="4583267"/>
          </a:xfrm>
        </p:spPr>
        <p:txBody>
          <a:bodyPr>
            <a:noAutofit/>
          </a:bodyPr>
          <a:lstStyle/>
          <a:p>
            <a:pPr marL="14287" indent="0">
              <a:spcBef>
                <a:spcPts val="1200"/>
              </a:spcBef>
              <a:buNone/>
            </a:pPr>
            <a:r>
              <a:rPr lang="en-US" sz="3600" dirty="0" smtClean="0"/>
              <a:t>How do we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i</a:t>
            </a:r>
            <a:r>
              <a:rPr lang="en-US" sz="3200" dirty="0" smtClean="0"/>
              <a:t>dentify inputs that are </a:t>
            </a:r>
            <a:r>
              <a:rPr lang="en-US" sz="3200" b="1" dirty="0" smtClean="0">
                <a:solidFill>
                  <a:schemeClr val="accent2"/>
                </a:solidFill>
              </a:rPr>
              <a:t>outside the domain </a:t>
            </a:r>
            <a:r>
              <a:rPr lang="en-US" sz="3200" dirty="0" smtClean="0"/>
              <a:t>of the model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n</a:t>
            </a:r>
            <a:r>
              <a:rPr lang="en-US" dirty="0" smtClean="0"/>
              <a:t>ighttime images for a daytime model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r</a:t>
            </a:r>
            <a:r>
              <a:rPr lang="en-US" sz="3200" dirty="0" smtClean="0"/>
              <a:t>ecognize </a:t>
            </a:r>
            <a:r>
              <a:rPr lang="en-US" sz="3200" b="1" dirty="0" smtClean="0">
                <a:solidFill>
                  <a:schemeClr val="accent2"/>
                </a:solidFill>
              </a:rPr>
              <a:t>poorly performing models </a:t>
            </a:r>
            <a:r>
              <a:rPr lang="en-US" sz="3200" dirty="0" smtClean="0"/>
              <a:t>without feedback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</a:t>
            </a:r>
            <a:r>
              <a:rPr lang="en-US" dirty="0" smtClean="0"/>
              <a:t>.g., feature and label distribution deviates from training data</a:t>
            </a:r>
          </a:p>
          <a:p>
            <a:pPr>
              <a:spcBef>
                <a:spcPts val="1200"/>
              </a:spcBef>
            </a:pPr>
            <a:r>
              <a:rPr lang="en-US" sz="3200" b="1" dirty="0" smtClean="0">
                <a:solidFill>
                  <a:schemeClr val="accent2"/>
                </a:solidFill>
              </a:rPr>
              <a:t>Calibrate</a:t>
            </a:r>
            <a:r>
              <a:rPr lang="en-US" sz="3200" b="1" dirty="0" smtClean="0"/>
              <a:t> </a:t>
            </a:r>
            <a:r>
              <a:rPr lang="en-US" sz="3200" dirty="0" smtClean="0"/>
              <a:t>and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accent5"/>
                </a:solidFill>
              </a:rPr>
              <a:t>communicate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accent2"/>
                </a:solidFill>
              </a:rPr>
              <a:t>uncertainty</a:t>
            </a:r>
            <a:r>
              <a:rPr lang="en-US" sz="3200" b="1" dirty="0" smtClean="0"/>
              <a:t> </a:t>
            </a:r>
            <a:r>
              <a:rPr lang="en-US" sz="3200" dirty="0" smtClean="0"/>
              <a:t>in predictions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e.g., ensembles &amp; CIs </a:t>
            </a:r>
            <a:r>
              <a:rPr lang="en-US" dirty="0" smtClean="0">
                <a:sym typeface="Wingdings"/>
              </a:rPr>
              <a:t> increased </a:t>
            </a:r>
            <a:r>
              <a:rPr lang="en-US" b="1" dirty="0" smtClean="0">
                <a:solidFill>
                  <a:schemeClr val="accent5"/>
                </a:solidFill>
                <a:sym typeface="Wingdings"/>
              </a:rPr>
              <a:t>overhead</a:t>
            </a:r>
            <a:r>
              <a:rPr lang="en-US" dirty="0" smtClean="0">
                <a:solidFill>
                  <a:schemeClr val="accent5"/>
                </a:solidFill>
                <a:sym typeface="Wingdings"/>
              </a:rPr>
              <a:t> </a:t>
            </a:r>
            <a:r>
              <a:rPr lang="is-IS" dirty="0" smtClean="0">
                <a:sym typeface="Wingdings"/>
              </a:rPr>
              <a:t>…</a:t>
            </a:r>
            <a:r>
              <a:rPr lang="en-US" dirty="0" smtClean="0"/>
              <a:t> </a:t>
            </a:r>
            <a:endParaRPr lang="en-US" sz="3200" dirty="0"/>
          </a:p>
          <a:p>
            <a:pPr marL="14287" indent="0">
              <a:spcBef>
                <a:spcPts val="1200"/>
              </a:spcBef>
              <a:buNone/>
            </a:pPr>
            <a:r>
              <a:rPr lang="en-US" sz="3600" b="1" dirty="0">
                <a:solidFill>
                  <a:schemeClr val="accent5"/>
                </a:solidFill>
              </a:rPr>
              <a:t>a</a:t>
            </a:r>
            <a:r>
              <a:rPr lang="en-US" sz="3600" b="1" dirty="0" smtClean="0">
                <a:solidFill>
                  <a:schemeClr val="accent5"/>
                </a:solidFill>
              </a:rPr>
              <a:t>t scale </a:t>
            </a:r>
            <a:r>
              <a:rPr lang="en-US" sz="3600" dirty="0" smtClean="0"/>
              <a:t>with rapidly changing models and data?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6947" y="296418"/>
            <a:ext cx="3638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  <a:endParaRPr lang="en-US" sz="6000" b="1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44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2274359" y="1779949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6200000">
            <a:off x="3207745" y="-181275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34107" y="2528937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382" y="5058500"/>
            <a:ext cx="11219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The focus of </a:t>
            </a:r>
            <a:r>
              <a:rPr lang="en-US" sz="4800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r>
              <a:rPr lang="en-US" sz="48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 in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RISE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95748"/>
            <a:ext cx="12192000" cy="6053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022153" y="1779949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7176301" y="39574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12582" y="2434179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38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1901164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3961358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2411042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2428566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455161" y="596893"/>
            <a:ext cx="486408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Machine 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0061" y="5163840"/>
            <a:ext cx="97109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inutes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to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d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ays</a:t>
            </a:r>
          </a:p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Heavily studied ... primary focus of the </a:t>
            </a:r>
            <a:r>
              <a:rPr lang="en-US" sz="32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ML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research</a:t>
            </a:r>
            <a:endParaRPr lang="en-US" sz="32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4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382" y="5058500"/>
            <a:ext cx="11219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The focus of </a:t>
            </a:r>
            <a:r>
              <a:rPr lang="en-US" sz="4800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r>
              <a:rPr lang="en-US" sz="48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 in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RISE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22153" y="1779949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7176301" y="39574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12582" y="2434179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95748"/>
            <a:ext cx="12192000" cy="6053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274359" y="1779949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6200000">
            <a:off x="3207745" y="-181275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34107" y="2528937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00628" y="4293908"/>
            <a:ext cx="59907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Closing the Loop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37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66" y="73812"/>
            <a:ext cx="11629389" cy="1325563"/>
          </a:xfrm>
        </p:spPr>
        <p:txBody>
          <a:bodyPr/>
          <a:lstStyle/>
          <a:p>
            <a:r>
              <a:rPr lang="en-US" dirty="0" smtClean="0"/>
              <a:t>Why is                                      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99" y="1395104"/>
            <a:ext cx="11128916" cy="4977121"/>
          </a:xfrm>
        </p:spPr>
        <p:txBody>
          <a:bodyPr>
            <a:normAutofit/>
          </a:bodyPr>
          <a:lstStyle/>
          <a:p>
            <a:r>
              <a:rPr lang="en-US" dirty="0" smtClean="0"/>
              <a:t>Combines multiple </a:t>
            </a:r>
            <a:r>
              <a:rPr lang="en-US" b="1" dirty="0" smtClean="0">
                <a:solidFill>
                  <a:schemeClr val="accent5"/>
                </a:solidFill>
              </a:rPr>
              <a:t>systems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with different design goals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Latency</a:t>
            </a:r>
            <a:r>
              <a:rPr lang="en-US" b="1" dirty="0" smtClean="0"/>
              <a:t> </a:t>
            </a:r>
            <a:r>
              <a:rPr lang="en-US" dirty="0" smtClean="0"/>
              <a:t>vs </a:t>
            </a:r>
            <a:r>
              <a:rPr lang="en-US" b="1" dirty="0" smtClean="0">
                <a:solidFill>
                  <a:schemeClr val="accent5"/>
                </a:solidFill>
              </a:rPr>
              <a:t>Throughput</a:t>
            </a:r>
            <a:endParaRPr lang="en-US" dirty="0" smtClean="0"/>
          </a:p>
          <a:p>
            <a:r>
              <a:rPr lang="en-US" dirty="0" smtClean="0"/>
              <a:t>Exposes system to </a:t>
            </a:r>
            <a:r>
              <a:rPr lang="en-US" b="1" dirty="0" smtClean="0">
                <a:solidFill>
                  <a:schemeClr val="accent2"/>
                </a:solidFill>
              </a:rPr>
              <a:t>feedback loops</a:t>
            </a:r>
          </a:p>
          <a:p>
            <a:pPr lvl="1"/>
            <a:r>
              <a:rPr lang="en-US" i="1" dirty="0" smtClean="0"/>
              <a:t>If we only play the top songs how will we discover new hits?</a:t>
            </a:r>
            <a:endParaRPr lang="en-US" dirty="0" smtClean="0"/>
          </a:p>
          <a:p>
            <a:r>
              <a:rPr lang="en-US" dirty="0" smtClean="0"/>
              <a:t>Must address </a:t>
            </a:r>
            <a:r>
              <a:rPr lang="en-US" b="1" dirty="0" smtClean="0">
                <a:solidFill>
                  <a:schemeClr val="accent2"/>
                </a:solidFill>
              </a:rPr>
              <a:t>concept drift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2"/>
                </a:solidFill>
              </a:rPr>
              <a:t>temporal variation</a:t>
            </a:r>
          </a:p>
          <a:p>
            <a:pPr lvl="1"/>
            <a:r>
              <a:rPr lang="en-US" dirty="0" smtClean="0"/>
              <a:t>H</a:t>
            </a:r>
            <a:r>
              <a:rPr lang="is-IS" dirty="0" smtClean="0"/>
              <a:t>ow do we </a:t>
            </a:r>
            <a:r>
              <a:rPr lang="is-IS" b="1" dirty="0"/>
              <a:t>forget the </a:t>
            </a:r>
            <a:r>
              <a:rPr lang="is-IS" b="1" dirty="0" smtClean="0"/>
              <a:t>past </a:t>
            </a:r>
            <a:r>
              <a:rPr lang="is-IS" dirty="0" smtClean="0"/>
              <a:t>and </a:t>
            </a:r>
            <a:r>
              <a:rPr lang="is-IS" b="1" dirty="0" smtClean="0"/>
              <a:t>model time directly </a:t>
            </a:r>
          </a:p>
          <a:p>
            <a:pPr lvl="1"/>
            <a:r>
              <a:rPr lang="is-IS" b="1" dirty="0" smtClean="0"/>
              <a:t>Model complexity</a:t>
            </a:r>
            <a:r>
              <a:rPr lang="is-IS" dirty="0" smtClean="0"/>
              <a:t> should evolve with data</a:t>
            </a:r>
          </a:p>
          <a:p>
            <a:r>
              <a:rPr lang="is-IS" dirty="0" smtClean="0"/>
              <a:t>Personalization and delayed reward </a:t>
            </a:r>
            <a:r>
              <a:rPr lang="is-IS" dirty="0" smtClean="0">
                <a:sym typeface="Wingdings"/>
              </a:rPr>
              <a:t> </a:t>
            </a:r>
            <a:r>
              <a:rPr lang="is-IS" dirty="0" smtClean="0"/>
              <a:t>emphasis on </a:t>
            </a:r>
            <a:r>
              <a:rPr lang="is-IS" b="1" dirty="0" smtClean="0">
                <a:solidFill>
                  <a:schemeClr val="accent2"/>
                </a:solidFill>
              </a:rPr>
              <a:t>MTL</a:t>
            </a:r>
            <a:r>
              <a:rPr lang="is-IS" dirty="0" smtClean="0">
                <a:solidFill>
                  <a:schemeClr val="accent2"/>
                </a:solidFill>
              </a:rPr>
              <a:t> </a:t>
            </a:r>
            <a:r>
              <a:rPr lang="is-IS" dirty="0" smtClean="0"/>
              <a:t>and </a:t>
            </a:r>
            <a:r>
              <a:rPr lang="is-IS" b="1" dirty="0" smtClean="0">
                <a:solidFill>
                  <a:schemeClr val="accent2"/>
                </a:solidFill>
              </a:rPr>
              <a:t>RL</a:t>
            </a:r>
          </a:p>
          <a:p>
            <a:r>
              <a:rPr lang="is-IS" dirty="0" smtClean="0"/>
              <a:t>Learning with complex </a:t>
            </a:r>
            <a:r>
              <a:rPr lang="is-IS" b="1" dirty="0" smtClean="0">
                <a:solidFill>
                  <a:schemeClr val="accent2"/>
                </a:solidFill>
              </a:rPr>
              <a:t>model dependencies </a:t>
            </a:r>
          </a:p>
          <a:p>
            <a:r>
              <a:rPr lang="is-IS" b="1" dirty="0" smtClean="0">
                <a:solidFill>
                  <a:schemeClr val="accent2"/>
                </a:solidFill>
              </a:rPr>
              <a:t>Robust learning</a:t>
            </a:r>
            <a:r>
              <a:rPr lang="is-IS" dirty="0" smtClean="0">
                <a:solidFill>
                  <a:schemeClr val="accent2"/>
                </a:solidFill>
              </a:rPr>
              <a:t> </a:t>
            </a:r>
            <a:r>
              <a:rPr lang="is-IS" dirty="0" smtClean="0"/>
              <a:t>against </a:t>
            </a:r>
            <a:r>
              <a:rPr lang="is-IS" b="1" dirty="0" smtClean="0"/>
              <a:t>adverserial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7353" y="227505"/>
            <a:ext cx="59907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Closing the Loop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5144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80" y="75193"/>
            <a:ext cx="11651167" cy="1325563"/>
          </a:xfrm>
        </p:spPr>
        <p:txBody>
          <a:bodyPr/>
          <a:lstStyle/>
          <a:p>
            <a:r>
              <a:rPr lang="en-US" dirty="0" smtClean="0"/>
              <a:t>Feedback and Model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137" y="1237205"/>
            <a:ext cx="11328710" cy="4530881"/>
          </a:xfrm>
        </p:spPr>
        <p:txBody>
          <a:bodyPr/>
          <a:lstStyle/>
          <a:p>
            <a:pPr marL="14287" indent="0">
              <a:buNone/>
            </a:pPr>
            <a:r>
              <a:rPr lang="en-US" dirty="0" smtClean="0"/>
              <a:t>How do we:</a:t>
            </a:r>
          </a:p>
          <a:p>
            <a:r>
              <a:rPr lang="en-US" dirty="0" smtClean="0"/>
              <a:t>automatically </a:t>
            </a:r>
            <a:r>
              <a:rPr lang="en-US" b="1" dirty="0" smtClean="0">
                <a:solidFill>
                  <a:schemeClr val="accent2"/>
                </a:solidFill>
              </a:rPr>
              <a:t>identify feedback </a:t>
            </a:r>
            <a:r>
              <a:rPr lang="en-US" dirty="0" smtClean="0"/>
              <a:t>and model </a:t>
            </a:r>
            <a:r>
              <a:rPr lang="en-US" b="1" dirty="0" smtClean="0">
                <a:solidFill>
                  <a:schemeClr val="accent5"/>
                </a:solidFill>
              </a:rPr>
              <a:t>dependencies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distributed learning with bandits: </a:t>
            </a:r>
            <a:r>
              <a:rPr lang="en-US" b="1" i="1" dirty="0" smtClean="0">
                <a:solidFill>
                  <a:schemeClr val="accent2"/>
                </a:solidFill>
              </a:rPr>
              <a:t>theoretical results </a:t>
            </a:r>
            <a:r>
              <a:rPr lang="en-US" i="1" dirty="0" smtClean="0">
                <a:sym typeface="Wingdings"/>
              </a:rPr>
              <a:t> </a:t>
            </a:r>
            <a:r>
              <a:rPr lang="en-US" b="1" i="1" dirty="0" smtClean="0">
                <a:solidFill>
                  <a:schemeClr val="accent5"/>
                </a:solidFill>
                <a:sym typeface="Wingdings"/>
              </a:rPr>
              <a:t>systems</a:t>
            </a:r>
          </a:p>
          <a:p>
            <a:pPr lvl="1"/>
            <a:r>
              <a:rPr lang="en-US" i="1" dirty="0" smtClean="0">
                <a:sym typeface="Wingdings"/>
              </a:rPr>
              <a:t>tradeoff comm., conv., &amp; computational overhead</a:t>
            </a:r>
          </a:p>
          <a:p>
            <a:r>
              <a:rPr lang="en-US" dirty="0" smtClean="0">
                <a:sym typeface="Wingdings"/>
              </a:rPr>
              <a:t>collect sufficient training data for </a:t>
            </a:r>
            <a:r>
              <a:rPr lang="en-US" b="1" dirty="0" smtClean="0">
                <a:solidFill>
                  <a:schemeClr val="accent2"/>
                </a:solidFill>
                <a:sym typeface="Wingdings"/>
              </a:rPr>
              <a:t>counterfactual analysis</a:t>
            </a:r>
          </a:p>
          <a:p>
            <a:r>
              <a:rPr lang="en-US" dirty="0" smtClean="0">
                <a:sym typeface="Wingdings"/>
              </a:rPr>
              <a:t>learn with complex </a:t>
            </a:r>
            <a:r>
              <a:rPr lang="en-US" b="1" dirty="0" smtClean="0">
                <a:solidFill>
                  <a:schemeClr val="accent2"/>
                </a:solidFill>
                <a:sym typeface="Wingdings"/>
              </a:rPr>
              <a:t>dependencies</a:t>
            </a:r>
            <a:r>
              <a:rPr lang="en-US" dirty="0" smtClean="0">
                <a:sym typeface="Wingdings"/>
              </a:rPr>
              <a:t>:</a:t>
            </a:r>
          </a:p>
          <a:p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849481" y="4344306"/>
            <a:ext cx="1436612" cy="1954416"/>
            <a:chOff x="280877" y="4168344"/>
            <a:chExt cx="1436612" cy="1954416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57200" y="4636532"/>
              <a:ext cx="990601" cy="14862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0" name="TextBox 49"/>
            <p:cNvSpPr txBox="1"/>
            <p:nvPr/>
          </p:nvSpPr>
          <p:spPr>
            <a:xfrm>
              <a:off x="280877" y="4168344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/>
                  <a:cs typeface="Gill Sans Light"/>
                </a:rPr>
                <a:t>Cat Photo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4998889" y="4597897"/>
            <a:ext cx="860446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isCat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8119176" y="5352358"/>
            <a:ext cx="1106300" cy="1292789"/>
            <a:chOff x="6550572" y="5176395"/>
            <a:chExt cx="1106300" cy="1292789"/>
          </a:xfrm>
        </p:grpSpPr>
        <p:grpSp>
          <p:nvGrpSpPr>
            <p:cNvPr id="53" name="Group 52"/>
            <p:cNvGrpSpPr/>
            <p:nvPr/>
          </p:nvGrpSpPr>
          <p:grpSpPr>
            <a:xfrm>
              <a:off x="6578713" y="5176395"/>
              <a:ext cx="1078159" cy="599976"/>
              <a:chOff x="10338786" y="5309846"/>
              <a:chExt cx="1078159" cy="599976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V="1">
                <a:off x="10894317" y="5619018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>
                <a:off x="10338786" y="5471650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60" name="Straight Arrow Connector 59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>
                <a:off x="10521375" y="5309846"/>
                <a:ext cx="599976" cy="599976"/>
                <a:chOff x="3733800" y="3505200"/>
                <a:chExt cx="1676400" cy="167640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6550572" y="5822853"/>
              <a:ext cx="10214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Cuteness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Predictor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016405" y="4512506"/>
            <a:ext cx="1988674" cy="1015790"/>
            <a:chOff x="1447801" y="4336544"/>
            <a:chExt cx="1988674" cy="1015790"/>
          </a:xfrm>
        </p:grpSpPr>
        <p:grpSp>
          <p:nvGrpSpPr>
            <p:cNvPr id="64" name="Group 63"/>
            <p:cNvGrpSpPr/>
            <p:nvPr/>
          </p:nvGrpSpPr>
          <p:grpSpPr>
            <a:xfrm>
              <a:off x="2057400" y="4336544"/>
              <a:ext cx="1379075" cy="1015790"/>
              <a:chOff x="2057400" y="4336544"/>
              <a:chExt cx="1379075" cy="1015790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841531" y="4648942"/>
                <a:ext cx="5949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/>
              <p:cNvGrpSpPr/>
              <p:nvPr/>
            </p:nvGrpSpPr>
            <p:grpSpPr>
              <a:xfrm>
                <a:off x="2286000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2468589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 70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057400" y="4983002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Gill Sans Light"/>
                    <a:cs typeface="Gill Sans Light"/>
                  </a:rPr>
                  <a:t>Cat Classifier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cxnSp>
          <p:nvCxnSpPr>
            <p:cNvPr id="65" name="Straight Arrow Connector 64"/>
            <p:cNvCxnSpPr/>
            <p:nvPr/>
          </p:nvCxnSpPr>
          <p:spPr>
            <a:xfrm flipV="1">
              <a:off x="1447801" y="4645716"/>
              <a:ext cx="838199" cy="4644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3016405" y="4512506"/>
            <a:ext cx="4573840" cy="1263336"/>
            <a:chOff x="1447801" y="4336544"/>
            <a:chExt cx="4573840" cy="1263336"/>
          </a:xfrm>
        </p:grpSpPr>
        <p:grpSp>
          <p:nvGrpSpPr>
            <p:cNvPr id="76" name="Group 75"/>
            <p:cNvGrpSpPr/>
            <p:nvPr/>
          </p:nvGrpSpPr>
          <p:grpSpPr>
            <a:xfrm>
              <a:off x="4943482" y="4336544"/>
              <a:ext cx="1078159" cy="599976"/>
              <a:chOff x="5464143" y="4336544"/>
              <a:chExt cx="1078159" cy="599976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 flipV="1">
                <a:off x="6019674" y="4645716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Group 79"/>
              <p:cNvGrpSpPr/>
              <p:nvPr/>
            </p:nvGrpSpPr>
            <p:grpSpPr>
              <a:xfrm>
                <a:off x="5464143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/>
              <p:cNvGrpSpPr/>
              <p:nvPr/>
            </p:nvGrpSpPr>
            <p:grpSpPr>
              <a:xfrm>
                <a:off x="5646732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 82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7" name="TextBox 76"/>
            <p:cNvSpPr txBox="1"/>
            <p:nvPr/>
          </p:nvSpPr>
          <p:spPr>
            <a:xfrm>
              <a:off x="4952445" y="4934131"/>
              <a:ext cx="970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Animal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Classifier</a:t>
              </a:r>
            </a:p>
          </p:txBody>
        </p:sp>
        <p:cxnSp>
          <p:nvCxnSpPr>
            <p:cNvPr id="78" name="Elbow Connector 77"/>
            <p:cNvCxnSpPr/>
            <p:nvPr/>
          </p:nvCxnSpPr>
          <p:spPr>
            <a:xfrm flipV="1">
              <a:off x="1447801" y="4818922"/>
              <a:ext cx="3476137" cy="780958"/>
            </a:xfrm>
            <a:prstGeom prst="bentConnector3">
              <a:avLst>
                <a:gd name="adj1" fmla="val 87729"/>
              </a:avLst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Arrow Connector 86"/>
          <p:cNvCxnSpPr/>
          <p:nvPr/>
        </p:nvCxnSpPr>
        <p:spPr>
          <a:xfrm>
            <a:off x="5859335" y="4816983"/>
            <a:ext cx="633208" cy="1159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9236775" y="5433259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Cute!</a:t>
            </a:r>
            <a:endParaRPr lang="en-US" dirty="0"/>
          </a:p>
        </p:txBody>
      </p:sp>
      <p:sp>
        <p:nvSpPr>
          <p:cNvPr id="89" name="Rounded Rectangle 88"/>
          <p:cNvSpPr/>
          <p:nvPr/>
        </p:nvSpPr>
        <p:spPr>
          <a:xfrm>
            <a:off x="7657434" y="4609489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isAnimal</a:t>
            </a:r>
            <a:endParaRPr lang="en-US" dirty="0"/>
          </a:p>
        </p:txBody>
      </p:sp>
      <p:cxnSp>
        <p:nvCxnSpPr>
          <p:cNvPr id="90" name="Elbow Connector 89"/>
          <p:cNvCxnSpPr/>
          <p:nvPr/>
        </p:nvCxnSpPr>
        <p:spPr>
          <a:xfrm rot="5400000" flipH="1" flipV="1">
            <a:off x="5082489" y="3273333"/>
            <a:ext cx="464004" cy="5586774"/>
          </a:xfrm>
          <a:prstGeom prst="bentConnector4">
            <a:avLst>
              <a:gd name="adj1" fmla="val -49267"/>
              <a:gd name="adj2" fmla="val 9111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5400000">
            <a:off x="7999538" y="5178114"/>
            <a:ext cx="424575" cy="1636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  <p:bldP spid="88" grpId="0" animBg="1"/>
      <p:bldP spid="8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47" y="52892"/>
            <a:ext cx="10515600" cy="1325563"/>
          </a:xfrm>
        </p:spPr>
        <p:txBody>
          <a:bodyPr/>
          <a:lstStyle/>
          <a:p>
            <a:r>
              <a:rPr lang="en-US" dirty="0" smtClean="0"/>
              <a:t>New Emphasis on </a:t>
            </a:r>
            <a:r>
              <a:rPr lang="en-US" b="1" dirty="0" smtClean="0"/>
              <a:t>MTL</a:t>
            </a:r>
            <a:r>
              <a:rPr lang="en-US" dirty="0" smtClean="0"/>
              <a:t> and </a:t>
            </a:r>
            <a:r>
              <a:rPr lang="en-US" b="1" dirty="0" smtClean="0"/>
              <a:t>RL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873" y="1237206"/>
            <a:ext cx="11331498" cy="5297410"/>
          </a:xfrm>
        </p:spPr>
        <p:txBody>
          <a:bodyPr>
            <a:normAutofit/>
          </a:bodyPr>
          <a:lstStyle/>
          <a:p>
            <a:r>
              <a:rPr lang="en-US" dirty="0" smtClean="0"/>
              <a:t>Personalization and Context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b="1" dirty="0" smtClean="0"/>
              <a:t>Multi-Task Learning (MTL)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security system that can identify suspicious activity</a:t>
            </a:r>
          </a:p>
          <a:p>
            <a:pPr lvl="2"/>
            <a:r>
              <a:rPr lang="en-US" dirty="0" smtClean="0"/>
              <a:t>Limited training data per-house</a:t>
            </a:r>
          </a:p>
          <a:p>
            <a:pPr lvl="2"/>
            <a:r>
              <a:rPr lang="en-US" dirty="0" smtClean="0"/>
              <a:t>Many houses with similar tasks but each house is slightly different</a:t>
            </a:r>
          </a:p>
          <a:p>
            <a:endParaRPr lang="en-US" dirty="0"/>
          </a:p>
          <a:p>
            <a:r>
              <a:rPr lang="en-US" dirty="0" smtClean="0"/>
              <a:t>Feedback can be sparse and delayed </a:t>
            </a:r>
            <a:r>
              <a:rPr lang="en-US" dirty="0" smtClean="0">
                <a:sym typeface="Wingdings"/>
              </a:rPr>
              <a:t> </a:t>
            </a:r>
            <a:r>
              <a:rPr lang="en-US" b="1" dirty="0" smtClean="0">
                <a:sym typeface="Wingdings"/>
              </a:rPr>
              <a:t>Reinforcement Learning</a:t>
            </a:r>
          </a:p>
          <a:p>
            <a:pPr lvl="1"/>
            <a:r>
              <a:rPr lang="en-US" dirty="0">
                <a:sym typeface="Wingdings"/>
              </a:rPr>
              <a:t>e</a:t>
            </a:r>
            <a:r>
              <a:rPr lang="en-US" dirty="0" smtClean="0">
                <a:sym typeface="Wingdings"/>
              </a:rPr>
              <a:t>.g., adaptive content</a:t>
            </a:r>
          </a:p>
          <a:p>
            <a:pPr lvl="2"/>
            <a:r>
              <a:rPr lang="en-US" b="1" dirty="0" smtClean="0">
                <a:sym typeface="Wingdings"/>
              </a:rPr>
              <a:t>Goal:</a:t>
            </a:r>
            <a:r>
              <a:rPr lang="en-US" dirty="0" smtClean="0">
                <a:sym typeface="Wingdings"/>
              </a:rPr>
              <a:t> maximize engagement</a:t>
            </a:r>
          </a:p>
          <a:p>
            <a:pPr lvl="2"/>
            <a:r>
              <a:rPr lang="en-US" dirty="0" smtClean="0">
                <a:sym typeface="Wingdings"/>
              </a:rPr>
              <a:t>Predictions  actions  long-term feedback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Well studied </a:t>
            </a:r>
            <a:r>
              <a:rPr lang="en-US" b="1" dirty="0" smtClean="0">
                <a:solidFill>
                  <a:schemeClr val="accent2"/>
                </a:solidFill>
                <a:sym typeface="Wingdings"/>
              </a:rPr>
              <a:t>theory</a:t>
            </a:r>
            <a:r>
              <a:rPr lang="en-US" dirty="0" smtClean="0">
                <a:sym typeface="Wingdings"/>
              </a:rPr>
              <a:t> meets </a:t>
            </a:r>
            <a:r>
              <a:rPr lang="en-US" b="1" dirty="0" smtClean="0">
                <a:solidFill>
                  <a:schemeClr val="accent5"/>
                </a:solidFill>
                <a:sym typeface="Wingdings"/>
              </a:rPr>
              <a:t>scalable systems</a:t>
            </a:r>
            <a:r>
              <a:rPr lang="en-US" dirty="0" smtClean="0">
                <a:sym typeface="Wingdings"/>
              </a:rPr>
              <a:t>:</a:t>
            </a:r>
          </a:p>
          <a:p>
            <a:pPr lvl="1"/>
            <a:r>
              <a:rPr lang="en-US" b="1" dirty="0" smtClean="0"/>
              <a:t>challenges</a:t>
            </a:r>
            <a:r>
              <a:rPr lang="en-US" dirty="0" smtClean="0"/>
              <a:t>: latency, parallel exploration, distributed state management 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13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382" y="5058500"/>
            <a:ext cx="11219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The focus of </a:t>
            </a:r>
            <a:r>
              <a:rPr lang="en-US" sz="4800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r>
              <a:rPr lang="en-US" sz="48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 in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RISE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95748"/>
            <a:ext cx="12192000" cy="60536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274359" y="1779949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6200000">
            <a:off x="3207745" y="-181275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34107" y="2528937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84626" y="4339175"/>
            <a:ext cx="2888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Security</a:t>
            </a:r>
            <a:endParaRPr lang="en-US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8022153" y="1779949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7176301" y="39574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12582" y="2434179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839" y="81904"/>
            <a:ext cx="11578276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Security:</a:t>
            </a:r>
            <a:r>
              <a:rPr lang="en-US" sz="4000" dirty="0" smtClean="0"/>
              <a:t> Protecting Queries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094" y="1447927"/>
            <a:ext cx="11194657" cy="509043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 smtClean="0"/>
              <a:t>Intelligent systems asked to render predictions on </a:t>
            </a:r>
            <a:r>
              <a:rPr lang="en-US" b="1" dirty="0" smtClean="0"/>
              <a:t>sensitive queries</a:t>
            </a:r>
            <a:r>
              <a:rPr lang="en-US" dirty="0" smtClean="0"/>
              <a:t>.</a:t>
            </a:r>
          </a:p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dirty="0" smtClean="0"/>
          </a:p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dirty="0" smtClean="0"/>
          </a:p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dirty="0" smtClean="0"/>
          </a:p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r>
              <a:rPr lang="en-US" dirty="0" smtClean="0"/>
              <a:t>Protect the </a:t>
            </a:r>
            <a:r>
              <a:rPr lang="en-US" b="1" dirty="0" smtClean="0"/>
              <a:t>query</a:t>
            </a:r>
            <a:r>
              <a:rPr lang="en-US" dirty="0" smtClean="0"/>
              <a:t> and </a:t>
            </a:r>
            <a:r>
              <a:rPr lang="en-US" b="1" dirty="0" smtClean="0"/>
              <a:t>prediction</a:t>
            </a:r>
            <a:r>
              <a:rPr lang="en-US" dirty="0" smtClean="0"/>
              <a:t> while hosting models </a:t>
            </a:r>
            <a:r>
              <a:rPr lang="en-US" b="1" dirty="0" smtClean="0"/>
              <a:t>in the cloud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21418" y="2229246"/>
            <a:ext cx="3039356" cy="3346754"/>
            <a:chOff x="221418" y="2569111"/>
            <a:chExt cx="3039356" cy="3346754"/>
          </a:xfrm>
        </p:grpSpPr>
        <p:grpSp>
          <p:nvGrpSpPr>
            <p:cNvPr id="7" name="Group 6"/>
            <p:cNvGrpSpPr/>
            <p:nvPr/>
          </p:nvGrpSpPr>
          <p:grpSpPr>
            <a:xfrm>
              <a:off x="221418" y="3227232"/>
              <a:ext cx="3039356" cy="2688633"/>
              <a:chOff x="556215" y="2733030"/>
              <a:chExt cx="4498512" cy="397941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215" y="2733030"/>
                <a:ext cx="4498512" cy="256006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5549" y="5169336"/>
                <a:ext cx="2743297" cy="154310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91585" y="2569111"/>
              <a:ext cx="2299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Helvetica Neue Light" charset="0"/>
                  <a:ea typeface="Helvetica Neue Light" charset="0"/>
                  <a:cs typeface="Helvetica Neue Light" charset="0"/>
                </a:rPr>
                <a:t>AR/VR Systems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09007" y="2229246"/>
            <a:ext cx="2831101" cy="2509512"/>
            <a:chOff x="3325399" y="2569111"/>
            <a:chExt cx="2831101" cy="2509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5399" y="3227232"/>
              <a:ext cx="2831101" cy="1851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91187" y="2569111"/>
              <a:ext cx="2475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Home Monitoring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88341" y="2229246"/>
            <a:ext cx="2711191" cy="2053997"/>
            <a:chOff x="6199359" y="2569111"/>
            <a:chExt cx="2711191" cy="20539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910" y="3233364"/>
              <a:ext cx="2632091" cy="13897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99359" y="2569111"/>
              <a:ext cx="2711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Voice Technologies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47764" y="2229246"/>
            <a:ext cx="2687352" cy="2172821"/>
            <a:chOff x="9075568" y="2569111"/>
            <a:chExt cx="2687352" cy="21728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5568" y="3230297"/>
              <a:ext cx="2687352" cy="15116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270348" y="2569111"/>
              <a:ext cx="23471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Medical Imaging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99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65" y="81904"/>
            <a:ext cx="10852094" cy="1325563"/>
          </a:xfrm>
        </p:spPr>
        <p:txBody>
          <a:bodyPr/>
          <a:lstStyle/>
          <a:p>
            <a:r>
              <a:rPr lang="en-US" b="1" dirty="0" smtClean="0"/>
              <a:t>Security:</a:t>
            </a:r>
            <a:r>
              <a:rPr lang="en-US" dirty="0" smtClean="0"/>
              <a:t> Protecting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095" y="1407467"/>
            <a:ext cx="10515600" cy="4607543"/>
          </a:xfrm>
        </p:spPr>
        <p:txBody>
          <a:bodyPr>
            <a:normAutofit fontScale="92500" lnSpcReduction="10000"/>
          </a:bodyPr>
          <a:lstStyle/>
          <a:p>
            <a:pPr marL="14287" indent="0">
              <a:buNone/>
            </a:pPr>
            <a:r>
              <a:rPr lang="en-US" dirty="0" smtClean="0"/>
              <a:t>Data is a core </a:t>
            </a:r>
            <a:r>
              <a:rPr lang="en-US" b="1" dirty="0" smtClean="0"/>
              <a:t>asset</a:t>
            </a:r>
            <a:r>
              <a:rPr lang="en-US" dirty="0" smtClean="0"/>
              <a:t> &amp; models capture the </a:t>
            </a:r>
            <a:r>
              <a:rPr lang="en-US" b="1" dirty="0" smtClean="0"/>
              <a:t>value</a:t>
            </a:r>
            <a:r>
              <a:rPr lang="en-US" dirty="0" smtClean="0"/>
              <a:t> in data</a:t>
            </a:r>
          </a:p>
          <a:p>
            <a:r>
              <a:rPr lang="en-US" b="1" dirty="0" smtClean="0"/>
              <a:t>Expensive</a:t>
            </a:r>
            <a:r>
              <a:rPr lang="en-US" dirty="0" smtClean="0"/>
              <a:t>: many engineering &amp; compute hours to develop</a:t>
            </a:r>
          </a:p>
          <a:p>
            <a:r>
              <a:rPr lang="en-US" dirty="0" smtClean="0"/>
              <a:t>Models can </a:t>
            </a:r>
            <a:r>
              <a:rPr lang="en-US" b="1" dirty="0" smtClean="0"/>
              <a:t>reveal private information </a:t>
            </a:r>
            <a:r>
              <a:rPr lang="en-US" dirty="0" smtClean="0"/>
              <a:t>about the data</a:t>
            </a:r>
          </a:p>
          <a:p>
            <a:endParaRPr lang="en-US" dirty="0" smtClean="0"/>
          </a:p>
          <a:p>
            <a:pPr marL="14287" indent="0">
              <a:buNone/>
            </a:pPr>
            <a:r>
              <a:rPr lang="en-US" dirty="0" smtClean="0"/>
              <a:t>How do we </a:t>
            </a:r>
            <a:r>
              <a:rPr lang="en-US" b="1" dirty="0" smtClean="0"/>
              <a:t>protect models </a:t>
            </a:r>
            <a:r>
              <a:rPr lang="en-US" dirty="0" smtClean="0"/>
              <a:t>from being stolen? </a:t>
            </a:r>
          </a:p>
          <a:p>
            <a:r>
              <a:rPr lang="en-US" dirty="0" smtClean="0"/>
              <a:t>Prevent them from being copied from devices (</a:t>
            </a:r>
            <a:r>
              <a:rPr lang="en-US" b="1" dirty="0" smtClean="0">
                <a:solidFill>
                  <a:schemeClr val="accent5"/>
                </a:solidFill>
              </a:rPr>
              <a:t>DRM</a:t>
            </a:r>
            <a:r>
              <a:rPr lang="en-US" dirty="0" smtClean="0"/>
              <a:t>? </a:t>
            </a:r>
            <a:r>
              <a:rPr lang="en-US" b="1" dirty="0" smtClean="0">
                <a:solidFill>
                  <a:schemeClr val="accent5"/>
                </a:solidFill>
              </a:rPr>
              <a:t>SGX</a:t>
            </a:r>
            <a:r>
              <a:rPr lang="en-US" dirty="0" smtClean="0"/>
              <a:t>?)</a:t>
            </a:r>
          </a:p>
          <a:p>
            <a:r>
              <a:rPr lang="en-US" dirty="0" smtClean="0"/>
              <a:t>Defend against </a:t>
            </a:r>
            <a:r>
              <a:rPr lang="en-US" b="1" dirty="0">
                <a:solidFill>
                  <a:schemeClr val="accent2"/>
                </a:solidFill>
              </a:rPr>
              <a:t>a</a:t>
            </a:r>
            <a:r>
              <a:rPr lang="en-US" b="1" dirty="0" smtClean="0">
                <a:solidFill>
                  <a:schemeClr val="accent2"/>
                </a:solidFill>
              </a:rPr>
              <a:t>ctive learning </a:t>
            </a:r>
            <a:r>
              <a:rPr lang="en-US" dirty="0" smtClean="0"/>
              <a:t>attacks on decision boundaries</a:t>
            </a:r>
          </a:p>
          <a:p>
            <a:endParaRPr lang="en-US" dirty="0" smtClean="0"/>
          </a:p>
          <a:p>
            <a:pPr marL="14287" indent="0">
              <a:buNone/>
            </a:pPr>
            <a:r>
              <a:rPr lang="en-US" dirty="0" smtClean="0"/>
              <a:t>How do we identify when models have been stolen?</a:t>
            </a:r>
            <a:endParaRPr lang="en-US" dirty="0"/>
          </a:p>
          <a:p>
            <a:r>
              <a:rPr lang="en-US" b="1" dirty="0" smtClean="0">
                <a:solidFill>
                  <a:schemeClr val="accent2"/>
                </a:solidFill>
              </a:rPr>
              <a:t>Watermarks</a:t>
            </a:r>
            <a:r>
              <a:rPr lang="en-US" dirty="0" smtClean="0"/>
              <a:t> in decision boundaries?</a:t>
            </a:r>
          </a:p>
        </p:txBody>
      </p:sp>
    </p:spTree>
    <p:extLst>
      <p:ext uri="{BB962C8B-B14F-4D97-AF65-F5344CB8AC3E}">
        <p14:creationId xmlns:p14="http://schemas.microsoft.com/office/powerpoint/2010/main" val="3071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2274359" y="1779949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22153" y="1779949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6200000">
            <a:off x="3207745" y="-181275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7176301" y="39574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12582" y="2434179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34107" y="2528937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382" y="5058500"/>
            <a:ext cx="11219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The focus of </a:t>
            </a:r>
            <a:r>
              <a:rPr lang="en-US" sz="4800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r>
              <a:rPr lang="en-US" sz="48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 in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RISE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16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6" y="535723"/>
            <a:ext cx="6426476" cy="1833211"/>
          </a:xfrm>
        </p:spPr>
        <p:txBody>
          <a:bodyPr>
            <a:noAutofit/>
          </a:bodyPr>
          <a:lstStyle/>
          <a:p>
            <a:r>
              <a:rPr lang="en-US" sz="6600" smtClean="0">
                <a:solidFill>
                  <a:schemeClr val="bg1"/>
                </a:solidFill>
              </a:rPr>
              <a:t>Motivating </a:t>
            </a:r>
            <a:br>
              <a:rPr lang="en-US" sz="6600" smtClean="0">
                <a:solidFill>
                  <a:schemeClr val="bg1"/>
                </a:solidFill>
              </a:rPr>
            </a:br>
            <a:r>
              <a:rPr lang="en-US" sz="6600" smtClean="0">
                <a:solidFill>
                  <a:schemeClr val="bg1"/>
                </a:solidFill>
              </a:rPr>
              <a:t>Example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6" y="3025945"/>
            <a:ext cx="4453192" cy="1439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997" y="5245496"/>
            <a:ext cx="6790473" cy="646331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marL="347663"/>
            <a:r>
              <a:rPr lang="en-US" sz="3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Home video security systems</a:t>
            </a:r>
            <a:endParaRPr lang="en-US" sz="3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48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5" b="97964" l="41613" r="911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45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233" y="622950"/>
            <a:ext cx="10879667" cy="1325563"/>
          </a:xfrm>
        </p:spPr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7264" y="1757533"/>
            <a:ext cx="10515600" cy="3006819"/>
          </a:xfrm>
        </p:spPr>
        <p:txBody>
          <a:bodyPr/>
          <a:lstStyle/>
          <a:p>
            <a:r>
              <a:rPr lang="en-US" dirty="0" smtClean="0"/>
              <a:t>AC Powered Lamp</a:t>
            </a:r>
          </a:p>
          <a:p>
            <a:r>
              <a:rPr lang="en-US" dirty="0" smtClean="0"/>
              <a:t>Commodity ARM processor</a:t>
            </a:r>
          </a:p>
          <a:p>
            <a:r>
              <a:rPr lang="en-US" dirty="0" smtClean="0"/>
              <a:t>720HD Video</a:t>
            </a:r>
          </a:p>
          <a:p>
            <a:r>
              <a:rPr lang="en-US" dirty="0" smtClean="0"/>
              <a:t>Microphone &amp; Speaker</a:t>
            </a:r>
          </a:p>
          <a:p>
            <a:r>
              <a:rPr lang="en-US" dirty="0" smtClean="0"/>
              <a:t>Infrared Motion Sensors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85231" y="4543039"/>
            <a:ext cx="10879667" cy="711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Goals: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67265" y="5490057"/>
            <a:ext cx="10515600" cy="300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Detect, identify, and record people</a:t>
            </a:r>
          </a:p>
          <a:p>
            <a:r>
              <a:rPr lang="en-US" dirty="0" smtClean="0"/>
              <a:t>Notify homeowner and open channel of comm.</a:t>
            </a:r>
          </a:p>
        </p:txBody>
      </p:sp>
    </p:spTree>
    <p:extLst>
      <p:ext uri="{BB962C8B-B14F-4D97-AF65-F5344CB8AC3E}">
        <p14:creationId xmlns:p14="http://schemas.microsoft.com/office/powerpoint/2010/main" val="5473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62" y="2911428"/>
            <a:ext cx="7430910" cy="2493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921" y="5603274"/>
            <a:ext cx="1258794" cy="842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401" y="5789780"/>
            <a:ext cx="2202210" cy="469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2574" y="5520693"/>
            <a:ext cx="1708150" cy="1008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0408" y="5542148"/>
            <a:ext cx="2082753" cy="965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297" y="5669845"/>
            <a:ext cx="2080591" cy="7097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78" y="5613510"/>
            <a:ext cx="1512957" cy="8047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77615" y="6397825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Please make a Logo!</a:t>
            </a:r>
            <a:endParaRPr lang="en-US" sz="1400"/>
          </a:p>
        </p:txBody>
      </p:sp>
      <p:cxnSp>
        <p:nvCxnSpPr>
          <p:cNvPr id="18" name="Curved Connector 17"/>
          <p:cNvCxnSpPr>
            <a:stCxn id="16" idx="0"/>
          </p:cNvCxnSpPr>
          <p:nvPr/>
        </p:nvCxnSpPr>
        <p:spPr>
          <a:xfrm rot="5400000" flipH="1" flipV="1">
            <a:off x="9647199" y="6132414"/>
            <a:ext cx="228936" cy="30188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6" idx="0"/>
          </p:cNvCxnSpPr>
          <p:nvPr/>
        </p:nvCxnSpPr>
        <p:spPr>
          <a:xfrm rot="16200000" flipV="1">
            <a:off x="9367982" y="6155082"/>
            <a:ext cx="114466" cy="37101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45" y="263525"/>
            <a:ext cx="10515600" cy="1325563"/>
          </a:xfrm>
        </p:spPr>
        <p:txBody>
          <a:bodyPr/>
          <a:lstStyle/>
          <a:p>
            <a:r>
              <a:rPr lang="en-US" dirty="0" smtClean="0"/>
              <a:t>Similar Technologies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9064" y="1704622"/>
            <a:ext cx="4706386" cy="3527778"/>
            <a:chOff x="906797" y="2302933"/>
            <a:chExt cx="4706386" cy="35277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797" y="2302933"/>
              <a:ext cx="4706386" cy="352777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2623" y="3113277"/>
              <a:ext cx="1875366" cy="537267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39064" y="5373512"/>
            <a:ext cx="470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Battery Operated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Wireless Camera System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7334" y="1704622"/>
            <a:ext cx="5475112" cy="35277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57334" y="5373512"/>
            <a:ext cx="5475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Powered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Indoor Wireless Camera System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7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0"/>
            <a:ext cx="779976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436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67" y="207081"/>
            <a:ext cx="10515600" cy="1325563"/>
          </a:xfrm>
        </p:spPr>
        <p:txBody>
          <a:bodyPr/>
          <a:lstStyle/>
          <a:p>
            <a:r>
              <a:rPr lang="en-US" dirty="0" smtClean="0"/>
              <a:t>Key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44" y="1398830"/>
            <a:ext cx="11195755" cy="5014912"/>
          </a:xfrm>
        </p:spPr>
        <p:txBody>
          <a:bodyPr>
            <a:normAutofit/>
          </a:bodyPr>
          <a:lstStyle/>
          <a:p>
            <a:r>
              <a:rPr lang="en-US" dirty="0" smtClean="0"/>
              <a:t>Need to recognize people and notify home-owner </a:t>
            </a:r>
            <a:r>
              <a:rPr lang="en-US" b="1" dirty="0" smtClean="0"/>
              <a:t>in real-time </a:t>
            </a:r>
          </a:p>
          <a:p>
            <a:pPr lvl="1"/>
            <a:r>
              <a:rPr lang="en-US" dirty="0" smtClean="0"/>
              <a:t>Package delivery </a:t>
            </a:r>
            <a:r>
              <a:rPr lang="en-US" dirty="0" smtClean="0">
                <a:sym typeface="Wingdings"/>
              </a:rPr>
              <a:t> user must connect to camera and talk to person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Limited, </a:t>
            </a:r>
            <a:r>
              <a:rPr lang="en-US" b="1" dirty="0" smtClean="0"/>
              <a:t>commodity processors </a:t>
            </a:r>
            <a:r>
              <a:rPr lang="en-US" dirty="0" smtClean="0"/>
              <a:t>on devices</a:t>
            </a:r>
          </a:p>
          <a:p>
            <a:pPr lvl="1"/>
            <a:r>
              <a:rPr lang="en-US" dirty="0" smtClean="0"/>
              <a:t>in some cases (Arlo) </a:t>
            </a:r>
            <a:r>
              <a:rPr lang="en-US" b="1" dirty="0" smtClean="0"/>
              <a:t>limited power</a:t>
            </a:r>
          </a:p>
          <a:p>
            <a:pPr lvl="1"/>
            <a:endParaRPr lang="en-US" dirty="0"/>
          </a:p>
          <a:p>
            <a:r>
              <a:rPr lang="en-US" dirty="0" smtClean="0"/>
              <a:t>Sending video to cloud is expensive: </a:t>
            </a:r>
            <a:r>
              <a:rPr lang="en-US" b="1" dirty="0" smtClean="0"/>
              <a:t>$</a:t>
            </a:r>
            <a:r>
              <a:rPr lang="en-US" dirty="0" smtClean="0"/>
              <a:t>, </a:t>
            </a:r>
            <a:r>
              <a:rPr lang="en-US" b="1" dirty="0" smtClean="0"/>
              <a:t>power</a:t>
            </a:r>
            <a:r>
              <a:rPr lang="en-US" dirty="0" smtClean="0"/>
              <a:t>, and </a:t>
            </a:r>
            <a:r>
              <a:rPr lang="en-US" b="1" dirty="0" smtClean="0"/>
              <a:t>bandwidth</a:t>
            </a:r>
          </a:p>
          <a:p>
            <a:endParaRPr lang="en-US" b="1" dirty="0"/>
          </a:p>
          <a:p>
            <a:r>
              <a:rPr lang="en-US" b="1" dirty="0" smtClean="0"/>
              <a:t>Security:</a:t>
            </a:r>
            <a:r>
              <a:rPr lang="en-US" dirty="0" smtClean="0"/>
              <a:t> Video stream may contain </a:t>
            </a:r>
            <a:r>
              <a:rPr lang="en-US" b="1" dirty="0" smtClean="0"/>
              <a:t>sensitive information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ecords when you leave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a camera in every room 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600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206" y="1566509"/>
            <a:ext cx="4255658" cy="4800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29" y="331259"/>
            <a:ext cx="10515600" cy="1325563"/>
          </a:xfrm>
        </p:spPr>
        <p:txBody>
          <a:bodyPr/>
          <a:lstStyle/>
          <a:p>
            <a:r>
              <a:rPr lang="en-US" dirty="0" smtClean="0"/>
              <a:t>How does                   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956" y="342548"/>
            <a:ext cx="2655573" cy="858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402" y="1566511"/>
            <a:ext cx="1716567" cy="15781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5858" y="1788992"/>
            <a:ext cx="4638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Fast onboard pixel-level filter identifies suspicious change</a:t>
            </a:r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45858" y="3500563"/>
            <a:ext cx="4505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Key frames are sent to EC2 for further processing</a:t>
            </a:r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45858" y="5015491"/>
            <a:ext cx="5002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More sophisticated processing to reduce false positives (</a:t>
            </a:r>
            <a:r>
              <a:rPr lang="en-US" sz="28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costly GPU time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16773" y="5033916"/>
            <a:ext cx="1735941" cy="1333016"/>
            <a:chOff x="4716773" y="5033916"/>
            <a:chExt cx="1735941" cy="133301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6773" y="5033916"/>
              <a:ext cx="1735941" cy="13330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065" y="5535002"/>
              <a:ext cx="655208" cy="80765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4033" y="5078502"/>
              <a:ext cx="755008" cy="40093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5161995" y="5263305"/>
              <a:ext cx="389253" cy="1047559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434383" y="5560642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FFFF00"/>
                  </a:solidFill>
                </a:rPr>
                <a:t>Person1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0774" y="1559076"/>
            <a:ext cx="4378095" cy="4886329"/>
            <a:chOff x="300774" y="1559076"/>
            <a:chExt cx="4378095" cy="4886329"/>
          </a:xfrm>
        </p:grpSpPr>
        <p:sp>
          <p:nvSpPr>
            <p:cNvPr id="13" name="Rectangle 12"/>
            <p:cNvSpPr/>
            <p:nvPr/>
          </p:nvSpPr>
          <p:spPr>
            <a:xfrm>
              <a:off x="315012" y="1560990"/>
              <a:ext cx="4256284" cy="4805942"/>
            </a:xfrm>
            <a:prstGeom prst="rect">
              <a:avLst/>
            </a:prstGeom>
            <a:solidFill>
              <a:schemeClr val="dk1">
                <a:alpha val="59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00774" y="1559076"/>
              <a:ext cx="4378095" cy="4886329"/>
              <a:chOff x="300774" y="1559076"/>
              <a:chExt cx="4378095" cy="488632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00774" y="1888273"/>
                <a:ext cx="4378095" cy="4159404"/>
                <a:chOff x="293341" y="1888273"/>
                <a:chExt cx="4255658" cy="4159404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93341" y="188827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293341" y="216556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293341" y="244286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93341" y="327474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93341" y="410662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3341" y="549309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293341" y="272015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93341" y="382933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293341" y="299744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3341" y="466121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3341" y="355203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293341" y="521580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293341" y="438391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93341" y="577038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93341" y="493850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293341" y="604767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/>
              <p:cNvGrpSpPr/>
              <p:nvPr/>
            </p:nvGrpSpPr>
            <p:grpSpPr>
              <a:xfrm rot="5400000">
                <a:off x="-30959" y="2088328"/>
                <a:ext cx="4886329" cy="3827826"/>
                <a:chOff x="293341" y="2165567"/>
                <a:chExt cx="4255658" cy="3882110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3341" y="216556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93341" y="244286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293341" y="327474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93341" y="410662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93341" y="549309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93341" y="2720155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93341" y="382933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3341" y="299744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3341" y="4661213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293341" y="355203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293341" y="5215801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293341" y="438391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293341" y="5770389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93341" y="493850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293341" y="6047677"/>
                  <a:ext cx="425565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" name="Rectangle 11"/>
          <p:cNvSpPr/>
          <p:nvPr/>
        </p:nvSpPr>
        <p:spPr>
          <a:xfrm>
            <a:off x="2138785" y="2997442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6603" y="3294684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412184" y="3285038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871853" y="3553478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147257" y="3552037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418486" y="3541792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864305" y="3834851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147257" y="3829230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417532" y="3821930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125241" y="4092658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405921" y="4108888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871853" y="413189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147257" y="438617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394386" y="4372929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427839" y="463876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153025" y="466191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852665" y="4954995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160278" y="4942879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417532" y="4944359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135646" y="5197013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854625" y="5225626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411801" y="5220166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2675052" y="5207749"/>
            <a:ext cx="273416" cy="283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811451" y="2641370"/>
            <a:ext cx="1106077" cy="2849634"/>
            <a:chOff x="1811451" y="2641370"/>
            <a:chExt cx="1106077" cy="2849634"/>
          </a:xfrm>
        </p:grpSpPr>
        <p:sp>
          <p:nvSpPr>
            <p:cNvPr id="87" name="Rectangle 86"/>
            <p:cNvSpPr/>
            <p:nvPr/>
          </p:nvSpPr>
          <p:spPr>
            <a:xfrm>
              <a:off x="1821766" y="2995187"/>
              <a:ext cx="1095762" cy="2495817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11451" y="2641370"/>
              <a:ext cx="1101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Person1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720455" y="3331140"/>
            <a:ext cx="1710398" cy="1496819"/>
            <a:chOff x="4720169" y="3246095"/>
            <a:chExt cx="1710398" cy="1496819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615" t="22003" b="46522"/>
            <a:stretch/>
          </p:blipFill>
          <p:spPr>
            <a:xfrm>
              <a:off x="4720169" y="3246095"/>
              <a:ext cx="1305378" cy="731521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615" t="22003" b="46522"/>
            <a:stretch/>
          </p:blipFill>
          <p:spPr>
            <a:xfrm>
              <a:off x="4855176" y="3501194"/>
              <a:ext cx="1305378" cy="73152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615" t="22003" b="46522"/>
            <a:stretch/>
          </p:blipFill>
          <p:spPr>
            <a:xfrm>
              <a:off x="4990183" y="3756293"/>
              <a:ext cx="1305378" cy="731521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615" t="22003" b="46522"/>
            <a:stretch/>
          </p:blipFill>
          <p:spPr>
            <a:xfrm>
              <a:off x="5125189" y="4011393"/>
              <a:ext cx="1305378" cy="731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48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30" grpId="0"/>
      <p:bldP spid="12" grpId="0" animBg="1"/>
      <p:bldP spid="12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010" y="263815"/>
            <a:ext cx="7636330" cy="1325563"/>
          </a:xfrm>
        </p:spPr>
        <p:txBody>
          <a:bodyPr/>
          <a:lstStyle/>
          <a:p>
            <a:r>
              <a:rPr lang="en-US" dirty="0" smtClean="0"/>
              <a:t>future technology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65042" y="1754082"/>
            <a:ext cx="9088758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Improved </a:t>
            </a:r>
            <a:r>
              <a:rPr lang="en-US" b="1" dirty="0" smtClean="0"/>
              <a:t>on-device classification </a:t>
            </a:r>
            <a:r>
              <a:rPr lang="en-US" dirty="0"/>
              <a:t>to reduce false positives that are </a:t>
            </a:r>
            <a:r>
              <a:rPr lang="en-US" b="1" dirty="0"/>
              <a:t>processed by cloud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b="1" dirty="0" smtClean="0"/>
              <a:t>On-device learning </a:t>
            </a:r>
            <a:r>
              <a:rPr lang="en-US" dirty="0" smtClean="0"/>
              <a:t>to identify user specific patterns</a:t>
            </a:r>
          </a:p>
          <a:p>
            <a:pPr lvl="1"/>
            <a:r>
              <a:rPr lang="en-US" dirty="0" smtClean="0"/>
              <a:t>e.g., the shrub in front of my house moves with the wind</a:t>
            </a:r>
          </a:p>
          <a:p>
            <a:r>
              <a:rPr lang="en-US" dirty="0" smtClean="0"/>
              <a:t>More </a:t>
            </a:r>
            <a:r>
              <a:rPr lang="en-US" b="1" dirty="0" smtClean="0"/>
              <a:t>efficient prediction rendering </a:t>
            </a:r>
            <a:r>
              <a:rPr lang="en-US" dirty="0" smtClean="0"/>
              <a:t>in the cloud</a:t>
            </a:r>
          </a:p>
          <a:p>
            <a:pPr lvl="1"/>
            <a:r>
              <a:rPr lang="en-US" dirty="0" smtClean="0"/>
              <a:t>Running full CV pipeline on all images is very costly</a:t>
            </a:r>
          </a:p>
          <a:p>
            <a:pPr marL="14287" indent="0">
              <a:buNone/>
            </a:pPr>
            <a:endParaRPr lang="en-US" b="1" dirty="0" smtClean="0"/>
          </a:p>
          <a:p>
            <a:pPr marL="14287" indent="0">
              <a:buNone/>
            </a:pPr>
            <a:r>
              <a:rPr lang="en-US" b="1" dirty="0" smtClean="0"/>
              <a:t>Future:</a:t>
            </a:r>
          </a:p>
          <a:p>
            <a:r>
              <a:rPr lang="en-US" dirty="0" smtClean="0"/>
              <a:t>Event characterization: </a:t>
            </a:r>
            <a:r>
              <a:rPr lang="en-US" i="1" dirty="0" smtClean="0"/>
              <a:t>“Package delivery at 1:33 PM”</a:t>
            </a:r>
          </a:p>
          <a:p>
            <a:r>
              <a:rPr lang="en-US" dirty="0" smtClean="0"/>
              <a:t>Automatic user interaction: </a:t>
            </a:r>
            <a:r>
              <a:rPr lang="en-US" i="1" dirty="0" smtClean="0"/>
              <a:t>“Hi can I help you </a:t>
            </a:r>
            <a:r>
              <a:rPr lang="is-IS" i="1" dirty="0" smtClean="0"/>
              <a:t>…”</a:t>
            </a:r>
          </a:p>
          <a:p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0" y="315528"/>
            <a:ext cx="2655573" cy="858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21" y="1566511"/>
            <a:ext cx="1716567" cy="15781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3192" y="5033916"/>
            <a:ext cx="1735941" cy="1333016"/>
            <a:chOff x="323192" y="5033916"/>
            <a:chExt cx="1735941" cy="133301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192" y="5033916"/>
              <a:ext cx="1735941" cy="13330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5484" y="5535002"/>
              <a:ext cx="655208" cy="80765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0452" y="5078502"/>
              <a:ext cx="755008" cy="40093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68414" y="5263305"/>
              <a:ext cx="389253" cy="1047559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0802" y="5560642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FFFF00"/>
                  </a:solidFill>
                </a:rPr>
                <a:t>Person1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5905" y="3331140"/>
            <a:ext cx="1710398" cy="1496819"/>
            <a:chOff x="4720169" y="3246095"/>
            <a:chExt cx="1710398" cy="149681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615" t="22003" b="46522"/>
            <a:stretch/>
          </p:blipFill>
          <p:spPr>
            <a:xfrm>
              <a:off x="4720169" y="3246095"/>
              <a:ext cx="1305378" cy="7315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615" t="22003" b="46522"/>
            <a:stretch/>
          </p:blipFill>
          <p:spPr>
            <a:xfrm>
              <a:off x="4855176" y="3501194"/>
              <a:ext cx="1305378" cy="73152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615" t="22003" b="46522"/>
            <a:stretch/>
          </p:blipFill>
          <p:spPr>
            <a:xfrm>
              <a:off x="4990183" y="3756293"/>
              <a:ext cx="1305378" cy="73152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615" t="22003" b="46522"/>
            <a:stretch/>
          </p:blipFill>
          <p:spPr>
            <a:xfrm>
              <a:off x="5125189" y="4011393"/>
              <a:ext cx="1305378" cy="731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50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382" y="815113"/>
            <a:ext cx="11219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The focus of </a:t>
            </a:r>
            <a:r>
              <a:rPr lang="en-US" sz="4800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r>
              <a:rPr lang="en-US" sz="48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Systems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 in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RISE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82" y="2299820"/>
            <a:ext cx="5142875" cy="17242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91771" y="2609382"/>
            <a:ext cx="39674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 b="1" dirty="0" err="1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RISELab</a:t>
            </a:r>
            <a:endParaRPr lang="en-US" sz="72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047319" y="2902365"/>
            <a:ext cx="614805" cy="6143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18268" y="4403116"/>
            <a:ext cx="7658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natural progression of research and an exciting opportunity 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to address new challenges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167" y="171959"/>
            <a:ext cx="10515600" cy="1325563"/>
          </a:xfrm>
        </p:spPr>
        <p:txBody>
          <a:bodyPr/>
          <a:lstStyle/>
          <a:p>
            <a:r>
              <a:rPr lang="en-US" dirty="0" err="1" smtClean="0"/>
              <a:t>RISELab</a:t>
            </a:r>
            <a:r>
              <a:rPr lang="en-US" dirty="0" smtClean="0"/>
              <a:t> All Hands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678" y="1390185"/>
            <a:ext cx="10853854" cy="5025483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-US" dirty="0" smtClean="0"/>
              <a:t>Goals:</a:t>
            </a:r>
          </a:p>
          <a:p>
            <a:r>
              <a:rPr lang="en-US" dirty="0" smtClean="0"/>
              <a:t>Foster </a:t>
            </a:r>
            <a:r>
              <a:rPr lang="en-US" b="1" dirty="0" smtClean="0"/>
              <a:t>greater collaboration </a:t>
            </a:r>
            <a:r>
              <a:rPr lang="en-US" dirty="0" smtClean="0"/>
              <a:t>and improve </a:t>
            </a:r>
            <a:r>
              <a:rPr lang="en-US" b="1" dirty="0" smtClean="0"/>
              <a:t>research quality</a:t>
            </a:r>
          </a:p>
          <a:p>
            <a:r>
              <a:rPr lang="en-US" dirty="0" smtClean="0"/>
              <a:t>Give everyone a </a:t>
            </a:r>
            <a:r>
              <a:rPr lang="en-US" b="1" dirty="0" smtClean="0"/>
              <a:t>broad perspective </a:t>
            </a:r>
            <a:r>
              <a:rPr lang="en-US" dirty="0" smtClean="0"/>
              <a:t>of work in the </a:t>
            </a:r>
            <a:r>
              <a:rPr lang="en-US" dirty="0" err="1" smtClean="0"/>
              <a:t>RISELab</a:t>
            </a:r>
            <a:endParaRPr lang="en-US" dirty="0" smtClean="0"/>
          </a:p>
          <a:p>
            <a:r>
              <a:rPr lang="en-US" dirty="0" smtClean="0"/>
              <a:t>All hands should be </a:t>
            </a:r>
            <a:r>
              <a:rPr lang="en-US" b="1" dirty="0" smtClean="0"/>
              <a:t>enjoyable</a:t>
            </a:r>
            <a:r>
              <a:rPr lang="en-US" dirty="0" smtClean="0"/>
              <a:t> and </a:t>
            </a:r>
            <a:r>
              <a:rPr lang="en-US" b="1" dirty="0" smtClean="0"/>
              <a:t>rewarding</a:t>
            </a:r>
            <a:r>
              <a:rPr lang="en-US" dirty="0" smtClean="0"/>
              <a:t> (beyond food)</a:t>
            </a:r>
          </a:p>
          <a:p>
            <a:endParaRPr lang="en-US" dirty="0" smtClean="0"/>
          </a:p>
          <a:p>
            <a:pPr marL="14287" indent="0">
              <a:buNone/>
            </a:pPr>
            <a:r>
              <a:rPr lang="en-US" dirty="0" smtClean="0"/>
              <a:t>Presentations on:</a:t>
            </a:r>
          </a:p>
          <a:p>
            <a:pPr marL="528637" indent="-514350">
              <a:buFont typeface="+mj-lt"/>
              <a:buAutoNum type="arabicPeriod"/>
            </a:pPr>
            <a:r>
              <a:rPr lang="en-US" b="1" dirty="0" smtClean="0"/>
              <a:t>topic area </a:t>
            </a:r>
            <a:r>
              <a:rPr lang="en-US" dirty="0" smtClean="0"/>
              <a:t>overview covering more than one paper</a:t>
            </a:r>
            <a:endParaRPr lang="en-US" b="1" dirty="0" smtClean="0"/>
          </a:p>
          <a:p>
            <a:pPr marL="528637" indent="-514350">
              <a:buFont typeface="+mj-lt"/>
              <a:buAutoNum type="arabicPeriod"/>
            </a:pPr>
            <a:r>
              <a:rPr lang="en-US" b="1" dirty="0" smtClean="0"/>
              <a:t>work in progress</a:t>
            </a:r>
            <a:r>
              <a:rPr lang="en-US" dirty="0" smtClean="0"/>
              <a:t> with emphasis on getting feedback</a:t>
            </a:r>
          </a:p>
          <a:p>
            <a:pPr marL="528637" indent="-514350">
              <a:buFont typeface="+mj-lt"/>
              <a:buAutoNum type="arabicPeriod"/>
            </a:pPr>
            <a:r>
              <a:rPr lang="en-US" b="1" dirty="0" smtClean="0"/>
              <a:t>proposals</a:t>
            </a:r>
            <a:r>
              <a:rPr lang="en-US" dirty="0" smtClean="0"/>
              <a:t> for new projects and finding collaborations</a:t>
            </a:r>
          </a:p>
          <a:p>
            <a:pPr marL="528637" indent="-514350">
              <a:buFont typeface="+mj-lt"/>
              <a:buAutoNum type="arabicPeriod"/>
            </a:pPr>
            <a:r>
              <a:rPr lang="en-US" b="1" dirty="0"/>
              <a:t>d</a:t>
            </a:r>
            <a:r>
              <a:rPr lang="en-US" b="1" dirty="0" smtClean="0"/>
              <a:t>ebates</a:t>
            </a:r>
            <a:r>
              <a:rPr lang="en-US" dirty="0" smtClean="0"/>
              <a:t> on hot topics in research (competing perspectives)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612" y="365125"/>
            <a:ext cx="10515600" cy="1325563"/>
          </a:xfrm>
        </p:spPr>
        <p:txBody>
          <a:bodyPr/>
          <a:lstStyle/>
          <a:p>
            <a:r>
              <a:rPr lang="en-US" dirty="0" smtClean="0"/>
              <a:t>Challenges Addressed by the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cleaning and preparation</a:t>
            </a:r>
          </a:p>
          <a:p>
            <a:endParaRPr lang="en-US" dirty="0" smtClean="0"/>
          </a:p>
          <a:p>
            <a:r>
              <a:rPr lang="en-US" dirty="0" smtClean="0"/>
              <a:t>Rich models to isolate complex signals in noisy data</a:t>
            </a:r>
          </a:p>
          <a:p>
            <a:endParaRPr lang="en-US" dirty="0" smtClean="0"/>
          </a:p>
          <a:p>
            <a:r>
              <a:rPr lang="en-US" dirty="0" smtClean="0"/>
              <a:t>Efficient and scalable learning/opt. algorithms</a:t>
            </a:r>
          </a:p>
          <a:p>
            <a:endParaRPr lang="en-US" dirty="0"/>
          </a:p>
          <a:p>
            <a:r>
              <a:rPr lang="en-US" dirty="0" smtClean="0"/>
              <a:t>Tradeoffs </a:t>
            </a:r>
            <a:r>
              <a:rPr lang="en-US" dirty="0"/>
              <a:t>between </a:t>
            </a:r>
            <a:r>
              <a:rPr lang="en-US" dirty="0" smtClean="0"/>
              <a:t>computation, comm., and conv. rates </a:t>
            </a:r>
          </a:p>
          <a:p>
            <a:endParaRPr lang="en-US" dirty="0" smtClean="0"/>
          </a:p>
          <a:p>
            <a:r>
              <a:rPr lang="en-US" dirty="0" smtClean="0"/>
              <a:t>System support for new algorithms and data-layout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693" y="481813"/>
            <a:ext cx="3007238" cy="10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13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2241030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4301224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2750908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2768432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645390" y="59689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7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0415856" y="2729991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3" y="2210307"/>
            <a:ext cx="1319202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93922" y="2755888"/>
            <a:ext cx="1662278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4097" y="1045782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85344" y="500434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-30293" y="567329"/>
            <a:ext cx="3438485" cy="47121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3552301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38735" y="3849299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9520" y="2024887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030421" y="3296113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6880489" y="1694046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932028" y="2619922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48" y="2192289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140544" y="5120243"/>
            <a:ext cx="54954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Often </a:t>
            </a:r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overlooked </a:t>
            </a:r>
          </a:p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Timescale: ~10 milliseconds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r>
              <a:rPr lang="is-IS" sz="36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 focus in the RISELab</a:t>
            </a:r>
            <a:endParaRPr lang="en-US" sz="36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7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5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70851" y="1907241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506849" y="1889504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15722" y="1690714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9736" y="5098897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456461" y="3674830"/>
            <a:ext cx="6689332" cy="169277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r>
              <a:rPr lang="is-IS" sz="36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Often re-run training </a:t>
            </a:r>
          </a:p>
          <a:p>
            <a:r>
              <a:rPr lang="is-IS" sz="36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Another area of focus </a:t>
            </a:r>
            <a:r>
              <a:rPr lang="is-IS" sz="3600" b="1" i="1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in </a:t>
            </a:r>
            <a:r>
              <a:rPr lang="is-IS" sz="36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RISE</a:t>
            </a:r>
            <a:endParaRPr lang="en-US" sz="32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17308</TotalTime>
  <Words>1343</Words>
  <Application>Microsoft Macintosh PowerPoint</Application>
  <PresentationFormat>Widescreen</PresentationFormat>
  <Paragraphs>342</Paragraphs>
  <Slides>36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Gill Sans Light</vt:lpstr>
      <vt:lpstr>Helvetica Neue</vt:lpstr>
      <vt:lpstr>Helvetica Neue Light</vt:lpstr>
      <vt:lpstr>Tahoma</vt:lpstr>
      <vt:lpstr>Wingdings</vt:lpstr>
      <vt:lpstr>Arial</vt:lpstr>
      <vt:lpstr>1_Office Theme</vt:lpstr>
      <vt:lpstr>R  SE to the challenges of       ntelligent systems</vt:lpstr>
      <vt:lpstr>PowerPoint Presentation</vt:lpstr>
      <vt:lpstr>PowerPoint Presentation</vt:lpstr>
      <vt:lpstr>Challenges Addressed by the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                       challenging?</vt:lpstr>
      <vt:lpstr>Research in scalable</vt:lpstr>
      <vt:lpstr>is central to many new apps.</vt:lpstr>
      <vt:lpstr>is moving beyond the cloud</vt:lpstr>
      <vt:lpstr>Robust                            is critical</vt:lpstr>
      <vt:lpstr>Research in Robust</vt:lpstr>
      <vt:lpstr>PowerPoint Presentation</vt:lpstr>
      <vt:lpstr>PowerPoint Presentation</vt:lpstr>
      <vt:lpstr>Why is                                       challenging?</vt:lpstr>
      <vt:lpstr>Feedback and Model Dependencies</vt:lpstr>
      <vt:lpstr>New Emphasis on MTL and RL</vt:lpstr>
      <vt:lpstr>PowerPoint Presentation</vt:lpstr>
      <vt:lpstr>Security: Protecting Queries</vt:lpstr>
      <vt:lpstr>Security: Protecting Models</vt:lpstr>
      <vt:lpstr>PowerPoint Presentation</vt:lpstr>
      <vt:lpstr>Motivating  Example</vt:lpstr>
      <vt:lpstr>Technology</vt:lpstr>
      <vt:lpstr>Similar Technologies </vt:lpstr>
      <vt:lpstr>PowerPoint Presentation</vt:lpstr>
      <vt:lpstr>Key challenges</vt:lpstr>
      <vt:lpstr>How does                    work?</vt:lpstr>
      <vt:lpstr>future technology challenges</vt:lpstr>
      <vt:lpstr>PowerPoint Presentation</vt:lpstr>
      <vt:lpstr>RISELab All Hands Options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316</cp:revision>
  <dcterms:created xsi:type="dcterms:W3CDTF">2016-06-11T00:34:45Z</dcterms:created>
  <dcterms:modified xsi:type="dcterms:W3CDTF">2016-08-24T19:58:47Z</dcterms:modified>
</cp:coreProperties>
</file>